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3" r:id="rId1"/>
  </p:sldMasterIdLst>
  <p:notesMasterIdLst>
    <p:notesMasterId r:id="rId26"/>
  </p:notesMasterIdLst>
  <p:sldIdLst>
    <p:sldId id="280" r:id="rId2"/>
    <p:sldId id="281" r:id="rId3"/>
    <p:sldId id="296" r:id="rId4"/>
    <p:sldId id="297" r:id="rId5"/>
    <p:sldId id="301" r:id="rId6"/>
    <p:sldId id="299" r:id="rId7"/>
    <p:sldId id="302" r:id="rId8"/>
    <p:sldId id="282" r:id="rId9"/>
    <p:sldId id="283" r:id="rId10"/>
    <p:sldId id="306" r:id="rId11"/>
    <p:sldId id="307" r:id="rId12"/>
    <p:sldId id="287" r:id="rId13"/>
    <p:sldId id="303" r:id="rId14"/>
    <p:sldId id="304" r:id="rId15"/>
    <p:sldId id="286" r:id="rId16"/>
    <p:sldId id="305" r:id="rId17"/>
    <p:sldId id="312" r:id="rId18"/>
    <p:sldId id="288" r:id="rId19"/>
    <p:sldId id="308" r:id="rId20"/>
    <p:sldId id="309" r:id="rId21"/>
    <p:sldId id="310" r:id="rId22"/>
    <p:sldId id="311" r:id="rId23"/>
    <p:sldId id="313" r:id="rId24"/>
    <p:sldId id="295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9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38763-F640-4817-808D-77FBB6D94115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A32FC-4163-4717-A1BE-4D94555D38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48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fld id="{A5ECE7E0-96AB-3A49-93D3-12E5B82B30AF}" type="slidenum">
              <a:rPr lang="en-US" sz="1200">
                <a:latin typeface="Times New Roman" charset="0"/>
              </a:rPr>
              <a:pPr/>
              <a:t>12</a:t>
            </a:fld>
            <a:endParaRPr lang="en-US" sz="1200">
              <a:latin typeface="Times New Roman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fld id="{22B4A60E-077E-3F4F-951C-28537B2532A5}" type="slidenum">
              <a:rPr lang="en-US" sz="1200">
                <a:latin typeface="Times New Roman" charset="0"/>
              </a:rPr>
              <a:pPr/>
              <a:t>15</a:t>
            </a:fld>
            <a:endParaRPr lang="en-US" sz="1200">
              <a:latin typeface="Times New Roman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fld id="{D1737FBF-45A8-D140-B2BA-92F8C596D0E4}" type="slidenum">
              <a:rPr lang="en-US" sz="1200">
                <a:latin typeface="Times New Roman" charset="0"/>
              </a:rPr>
              <a:pPr/>
              <a:t>18</a:t>
            </a:fld>
            <a:endParaRPr lang="en-US" sz="1200">
              <a:latin typeface="Times New Roman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fld id="{7A1A8D7F-3812-2A48-A19A-19DDE21DF1EB}" type="slidenum">
              <a:rPr lang="en-US" sz="1200">
                <a:latin typeface="Times New Roman" charset="0"/>
              </a:rPr>
              <a:pPr/>
              <a:t>19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fld id="{7A974F2B-607F-4847-9F94-8FB2D23C9485}" type="slidenum">
              <a:rPr lang="en-US" sz="1200">
                <a:latin typeface="Times New Roman" charset="0"/>
              </a:rPr>
              <a:pPr/>
              <a:t>20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fld id="{396AE6D2-74C9-7747-8A9D-9ADD9D38B01B}" type="slidenum">
              <a:rPr lang="en-US" sz="1200">
                <a:latin typeface="Times New Roman" charset="0"/>
              </a:rPr>
              <a:pPr/>
              <a:t>22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fld id="{3BE72EF6-2A7F-3C4A-88DD-18C0A43EA794}" type="slidenum">
              <a:rPr lang="en-US" sz="1200">
                <a:latin typeface="Times New Roman" charset="0"/>
              </a:rPr>
              <a:pPr/>
              <a:t>24</a:t>
            </a:fld>
            <a:endParaRPr lang="en-US" sz="12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1F64A3-AD97-5241-A0C1-1134D83C7C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ED7B3-C431-0742-8E3B-D6C0062F9378}" type="datetimeFigureOut">
              <a:rPr lang="en-US" smtClean="0"/>
              <a:pPr/>
              <a:t>6/18/12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39B4B-7D7C-4D44-8F19-8D46E8C47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900" y="1012825"/>
            <a:ext cx="8150300" cy="25565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Climate </a:t>
            </a:r>
            <a:r>
              <a:rPr lang="en-US" sz="3600" dirty="0"/>
              <a:t>Variability and </a:t>
            </a:r>
            <a:r>
              <a:rPr lang="en-US" sz="3600" dirty="0" smtClean="0"/>
              <a:t>Extremes:  Is Global Warming Responsible?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399" cy="1752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Chip Konrad    </a:t>
            </a:r>
          </a:p>
          <a:p>
            <a:r>
              <a:rPr lang="en-US" sz="2000" i="1" dirty="0" smtClean="0"/>
              <a:t>Associate Professor</a:t>
            </a:r>
          </a:p>
          <a:p>
            <a:r>
              <a:rPr lang="en-US" sz="2000" i="1" dirty="0" smtClean="0"/>
              <a:t>Department of Geography, UNC – Chapel Hill</a:t>
            </a:r>
          </a:p>
          <a:p>
            <a:r>
              <a:rPr lang="en-US" sz="2000" i="1" dirty="0" smtClean="0"/>
              <a:t>Director of the Southeast Regional Climate Center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1799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457200" y="0"/>
            <a:ext cx="8610600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 smtClean="0">
                <a:latin typeface="Calibri" charset="0"/>
              </a:rPr>
              <a:t>What mechanisms drive climate variability and change?</a:t>
            </a:r>
          </a:p>
          <a:p>
            <a:pPr eaLnBrk="1" hangingPunct="1"/>
            <a:endParaRPr lang="en-US" sz="2400" dirty="0">
              <a:latin typeface="Calibri" charset="0"/>
            </a:endParaRPr>
          </a:p>
          <a:p>
            <a:pPr eaLnBrk="1" hangingPunct="1"/>
            <a:r>
              <a:rPr lang="en-US" sz="2400" u="sng" dirty="0" smtClean="0">
                <a:latin typeface="Calibri" charset="0"/>
              </a:rPr>
              <a:t>Climate variability</a:t>
            </a:r>
          </a:p>
          <a:p>
            <a:pPr eaLnBrk="1" hangingPunct="1"/>
            <a:r>
              <a:rPr lang="en-US" sz="2400" dirty="0" smtClean="0">
                <a:latin typeface="Calibri" charset="0"/>
              </a:rPr>
              <a:t>1. Volcanism</a:t>
            </a:r>
            <a:endParaRPr lang="en-US" sz="2400" dirty="0">
              <a:latin typeface="Calibri" charset="0"/>
            </a:endParaRPr>
          </a:p>
          <a:p>
            <a:pPr eaLnBrk="1" hangingPunct="1"/>
            <a:r>
              <a:rPr lang="en-US" sz="2400" dirty="0" smtClean="0">
                <a:latin typeface="Calibri" charset="0"/>
              </a:rPr>
              <a:t>2. Large scale circulation variations:  North Atlantic Oscillation</a:t>
            </a:r>
          </a:p>
          <a:p>
            <a:pPr eaLnBrk="1" hangingPunct="1"/>
            <a:r>
              <a:rPr lang="en-US" sz="2400" dirty="0" smtClean="0">
                <a:latin typeface="Calibri" charset="0"/>
              </a:rPr>
              <a:t>Also, El Nino-Southern Oscillation (ENSO)</a:t>
            </a:r>
          </a:p>
          <a:p>
            <a:pPr eaLnBrk="1" hangingPunct="1"/>
            <a:r>
              <a:rPr lang="en-US" sz="2400" dirty="0" smtClean="0">
                <a:latin typeface="Calibri" charset="0"/>
              </a:rPr>
              <a:t>- These relate to changes in ocean forcing</a:t>
            </a:r>
            <a:endParaRPr lang="en-US" sz="2400" dirty="0">
              <a:latin typeface="Calibri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0988" y="2866954"/>
            <a:ext cx="3251200" cy="360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00" y="3071159"/>
            <a:ext cx="4255074" cy="289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99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457200" y="289689"/>
            <a:ext cx="8610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 smtClean="0">
                <a:latin typeface="Calibri" charset="0"/>
              </a:rPr>
              <a:t>Mechanisms that drive </a:t>
            </a:r>
            <a:r>
              <a:rPr lang="en-US" sz="2400" dirty="0">
                <a:latin typeface="Calibri" charset="0"/>
              </a:rPr>
              <a:t>climate variability and </a:t>
            </a:r>
            <a:r>
              <a:rPr lang="en-US" sz="2400" dirty="0" smtClean="0">
                <a:latin typeface="Calibri" charset="0"/>
              </a:rPr>
              <a:t>change (</a:t>
            </a:r>
            <a:r>
              <a:rPr lang="en-US" sz="2400" dirty="0" err="1" smtClean="0">
                <a:latin typeface="Calibri" charset="0"/>
              </a:rPr>
              <a:t>con’d</a:t>
            </a:r>
            <a:r>
              <a:rPr lang="en-US" sz="2400" dirty="0" smtClean="0">
                <a:latin typeface="Calibri" charset="0"/>
              </a:rPr>
              <a:t>)</a:t>
            </a:r>
            <a:endParaRPr lang="en-US" sz="2400" dirty="0">
              <a:latin typeface="Calibri" charset="0"/>
            </a:endParaRPr>
          </a:p>
          <a:p>
            <a:pPr eaLnBrk="1" hangingPunct="1"/>
            <a:endParaRPr lang="en-US" sz="2400" dirty="0">
              <a:latin typeface="Calibri" charset="0"/>
            </a:endParaRPr>
          </a:p>
          <a:p>
            <a:pPr eaLnBrk="1" hangingPunct="1"/>
            <a:r>
              <a:rPr lang="en-US" sz="2400" u="sng" dirty="0" smtClean="0">
                <a:latin typeface="Calibri" charset="0"/>
              </a:rPr>
              <a:t>Climate change</a:t>
            </a:r>
            <a:endParaRPr lang="en-US" sz="2400" dirty="0">
              <a:latin typeface="Calibri" charset="0"/>
            </a:endParaRPr>
          </a:p>
          <a:p>
            <a:pPr eaLnBrk="1" hangingPunct="1"/>
            <a:r>
              <a:rPr lang="en-US" sz="2400" dirty="0" smtClean="0">
                <a:latin typeface="Calibri" charset="0"/>
              </a:rPr>
              <a:t>Changes in atmospheric chemistry</a:t>
            </a:r>
          </a:p>
          <a:p>
            <a:pPr eaLnBrk="1" hangingPunct="1"/>
            <a:r>
              <a:rPr lang="en-US" sz="2400" dirty="0" smtClean="0">
                <a:latin typeface="Calibri" charset="0"/>
              </a:rPr>
              <a:t>Changes in earth-sun geometry</a:t>
            </a:r>
            <a:endParaRPr lang="en-US" sz="2400" dirty="0">
              <a:latin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341" y="2439648"/>
            <a:ext cx="5360894" cy="416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845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228600" y="327025"/>
            <a:ext cx="8541871" cy="2385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800" dirty="0">
                <a:latin typeface="Arial" charset="0"/>
              </a:rPr>
              <a:t>How </a:t>
            </a:r>
            <a:r>
              <a:rPr lang="en-US" sz="2800" dirty="0" smtClean="0">
                <a:latin typeface="Arial" charset="0"/>
              </a:rPr>
              <a:t>do we take the temperature of the Earth?</a:t>
            </a:r>
            <a:endParaRPr lang="en-US" sz="2800" dirty="0">
              <a:latin typeface="Arial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en-US" sz="2400" dirty="0" smtClean="0">
              <a:latin typeface="Arial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400" dirty="0" smtClean="0">
                <a:latin typeface="Arial" charset="0"/>
              </a:rPr>
              <a:t>Temperature measurements are often bias by the local environment around the thermometer.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400" dirty="0" smtClean="0">
                <a:latin typeface="Arial" charset="0"/>
              </a:rPr>
              <a:t>Must </a:t>
            </a:r>
            <a:r>
              <a:rPr lang="en-US" sz="2400" dirty="0">
                <a:latin typeface="Arial" charset="0"/>
              </a:rPr>
              <a:t>take into account the following:</a:t>
            </a:r>
            <a:r>
              <a:rPr lang="en-US" sz="2400" dirty="0">
                <a:latin typeface="Times New Roman" charset="0"/>
              </a:rPr>
              <a:t> 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590176" y="2938890"/>
            <a:ext cx="6814686" cy="83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>
              <a:spcBef>
                <a:spcPts val="500"/>
              </a:spcBef>
              <a:spcAft>
                <a:spcPts val="500"/>
              </a:spcAft>
              <a:buAutoNum type="arabicPeriod"/>
            </a:pPr>
            <a:r>
              <a:rPr lang="en-US" sz="2000" dirty="0" smtClean="0">
                <a:latin typeface="Arial" charset="0"/>
              </a:rPr>
              <a:t>Effects </a:t>
            </a:r>
            <a:r>
              <a:rPr lang="en-US" sz="2000" dirty="0">
                <a:latin typeface="Arial" charset="0"/>
              </a:rPr>
              <a:t>of local environment</a:t>
            </a:r>
            <a:r>
              <a:rPr lang="en-US" sz="2000" dirty="0" smtClean="0">
                <a:latin typeface="Arial" charset="0"/>
              </a:rPr>
              <a:t>. 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en-US" sz="2000" dirty="0" smtClean="0">
                <a:latin typeface="Arial" charset="0"/>
              </a:rPr>
              <a:t> Land cover type: urban heat island, proximity to water</a:t>
            </a:r>
            <a:endParaRPr lang="en-US" dirty="0">
              <a:latin typeface="Times New Roman" charset="0"/>
            </a:endParaRP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590176" y="3990020"/>
            <a:ext cx="2205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latin typeface="Arial" charset="0"/>
              </a:rPr>
              <a:t>2. Station density.</a:t>
            </a:r>
            <a:endParaRPr lang="en-US" dirty="0">
              <a:latin typeface="Times New Roman" charset="0"/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590176" y="4620539"/>
            <a:ext cx="876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latin typeface="Arial" charset="0"/>
              </a:rPr>
              <a:t>3. What about </a:t>
            </a:r>
            <a:r>
              <a:rPr lang="en-US" sz="2000" dirty="0" smtClean="0">
                <a:latin typeface="Arial" charset="0"/>
              </a:rPr>
              <a:t>the oceans</a:t>
            </a:r>
            <a:r>
              <a:rPr lang="en-US" sz="2000" dirty="0">
                <a:latin typeface="Arial" charset="0"/>
              </a:rPr>
              <a:t>?</a:t>
            </a:r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96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7" grpId="0"/>
      <p:bldP spid="44038" grpId="0"/>
      <p:bldP spid="440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6214" y="232399"/>
            <a:ext cx="88977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3. What is the greenhouse effect and its role in recent warming?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206500"/>
            <a:ext cx="5930900" cy="4445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00199" y="5645858"/>
            <a:ext cx="69007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http://ifs101.pbworks.com/w/page/6703846/Greenhouse-Earth</a:t>
            </a:r>
          </a:p>
        </p:txBody>
      </p:sp>
    </p:spTree>
    <p:extLst>
      <p:ext uri="{BB962C8B-B14F-4D97-AF65-F5344CB8AC3E}">
        <p14:creationId xmlns:p14="http://schemas.microsoft.com/office/powerpoint/2010/main" val="1597884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49411" y="2073835"/>
            <a:ext cx="8153400" cy="2590800"/>
            <a:chOff x="0" y="3657600"/>
            <a:chExt cx="8153400" cy="2590800"/>
          </a:xfrm>
        </p:grpSpPr>
        <p:sp>
          <p:nvSpPr>
            <p:cNvPr id="4" name="Rectangle 12"/>
            <p:cNvSpPr>
              <a:spLocks noChangeArrowheads="1"/>
            </p:cNvSpPr>
            <p:nvPr/>
          </p:nvSpPr>
          <p:spPr bwMode="auto">
            <a:xfrm>
              <a:off x="1219200" y="3657600"/>
              <a:ext cx="3319463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sz="2400" u="sng" dirty="0">
                  <a:solidFill>
                    <a:srgbClr val="FFFF00"/>
                  </a:solidFill>
                  <a:latin typeface="Arial" charset="0"/>
                </a:rPr>
                <a:t>G.H. Gases</a:t>
              </a:r>
              <a:r>
                <a:rPr lang="en-US" sz="2400" dirty="0">
                  <a:solidFill>
                    <a:srgbClr val="FFFF00"/>
                  </a:solidFill>
                  <a:latin typeface="Arial" charset="0"/>
                </a:rPr>
                <a:t>    </a:t>
              </a:r>
              <a:r>
                <a:rPr lang="en-US" sz="2400" u="sng" dirty="0">
                  <a:solidFill>
                    <a:srgbClr val="FFFF00"/>
                  </a:solidFill>
                  <a:latin typeface="Arial" charset="0"/>
                </a:rPr>
                <a:t>Sources</a:t>
              </a:r>
              <a:r>
                <a:rPr lang="en-US" sz="2800" dirty="0">
                  <a:latin typeface="Times New Roman" charset="0"/>
                </a:rPr>
                <a:t> </a:t>
              </a:r>
              <a:endParaRPr lang="en-US" sz="2400" dirty="0">
                <a:latin typeface="Times New Roman" charset="0"/>
              </a:endParaRPr>
            </a:p>
          </p:txBody>
        </p:sp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1219200" y="4343400"/>
              <a:ext cx="468788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sz="2400">
                  <a:solidFill>
                    <a:srgbClr val="FFFF00"/>
                  </a:solidFill>
                  <a:latin typeface="Arial" charset="0"/>
                </a:rPr>
                <a:t>CO</a:t>
              </a:r>
              <a:r>
                <a:rPr lang="en-US" sz="2400" baseline="-25000">
                  <a:solidFill>
                    <a:srgbClr val="FFFF00"/>
                  </a:solidFill>
                  <a:latin typeface="Arial" charset="0"/>
                </a:rPr>
                <a:t>2</a:t>
              </a:r>
              <a:r>
                <a:rPr lang="en-US" sz="2400">
                  <a:solidFill>
                    <a:schemeClr val="folHlink"/>
                  </a:solidFill>
                  <a:latin typeface="Arial" charset="0"/>
                </a:rPr>
                <a:t> </a:t>
              </a:r>
              <a:r>
                <a:rPr lang="en-US" sz="2400">
                  <a:latin typeface="Arial" charset="0"/>
                </a:rPr>
                <a:t>		 burning fossil fuels</a:t>
              </a:r>
              <a:r>
                <a:rPr lang="en-US" sz="2000">
                  <a:latin typeface="Times New Roman" charset="0"/>
                </a:rPr>
                <a:t> </a:t>
              </a:r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auto">
            <a:xfrm>
              <a:off x="1219200" y="4800600"/>
              <a:ext cx="610711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sz="2400">
                  <a:solidFill>
                    <a:srgbClr val="FFFF00"/>
                  </a:solidFill>
                  <a:latin typeface="Arial" charset="0"/>
                </a:rPr>
                <a:t>Methane</a:t>
              </a:r>
              <a:r>
                <a:rPr lang="en-US" sz="2400">
                  <a:latin typeface="Arial" charset="0"/>
                </a:rPr>
                <a:t>	 rice paddies, cattle flatulence</a:t>
              </a:r>
              <a:r>
                <a:rPr lang="en-US" sz="2400">
                  <a:latin typeface="Times New Roman" charset="0"/>
                </a:rPr>
                <a:t> </a:t>
              </a:r>
            </a:p>
          </p:txBody>
        </p:sp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1219200" y="5257800"/>
              <a:ext cx="314483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sz="2400">
                  <a:solidFill>
                    <a:srgbClr val="FFFF00"/>
                  </a:solidFill>
                  <a:latin typeface="Arial" charset="0"/>
                </a:rPr>
                <a:t>H</a:t>
              </a:r>
              <a:r>
                <a:rPr lang="en-US" sz="2400" baseline="-25000">
                  <a:solidFill>
                    <a:srgbClr val="FFFF00"/>
                  </a:solidFill>
                  <a:latin typeface="Arial" charset="0"/>
                </a:rPr>
                <a:t>2</a:t>
              </a:r>
              <a:r>
                <a:rPr lang="en-US" sz="2400">
                  <a:solidFill>
                    <a:srgbClr val="FFFF00"/>
                  </a:solidFill>
                  <a:latin typeface="Arial" charset="0"/>
                </a:rPr>
                <a:t>O</a:t>
              </a:r>
              <a:r>
                <a:rPr lang="en-US" sz="2400">
                  <a:latin typeface="Arial" charset="0"/>
                </a:rPr>
                <a:t>		 oceans</a:t>
              </a:r>
              <a:r>
                <a:rPr lang="en-US" sz="2000">
                  <a:latin typeface="Times New Roman" charset="0"/>
                </a:rPr>
                <a:t> </a:t>
              </a:r>
            </a:p>
          </p:txBody>
        </p:sp>
        <p:sp>
          <p:nvSpPr>
            <p:cNvPr id="8" name="Rectangle 16"/>
            <p:cNvSpPr>
              <a:spLocks noChangeArrowheads="1"/>
            </p:cNvSpPr>
            <p:nvPr/>
          </p:nvSpPr>
          <p:spPr bwMode="auto">
            <a:xfrm>
              <a:off x="1219200" y="5791200"/>
              <a:ext cx="59594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sz="2400">
                  <a:solidFill>
                    <a:srgbClr val="FFFF00"/>
                  </a:solidFill>
                  <a:latin typeface="Arial" charset="0"/>
                </a:rPr>
                <a:t>Ozone</a:t>
              </a:r>
              <a:r>
                <a:rPr lang="en-US" sz="2400">
                  <a:solidFill>
                    <a:schemeClr val="folHlink"/>
                  </a:solidFill>
                  <a:latin typeface="Arial" charset="0"/>
                </a:rPr>
                <a:t> </a:t>
              </a:r>
              <a:r>
                <a:rPr lang="en-US" sz="2400">
                  <a:latin typeface="Arial" charset="0"/>
                </a:rPr>
                <a:t>	 burning fossil fuels (indirect)</a:t>
              </a:r>
              <a:r>
                <a:rPr lang="en-US" sz="2000">
                  <a:latin typeface="Times New Roman" charset="0"/>
                </a:rPr>
                <a:t> </a:t>
              </a:r>
            </a:p>
          </p:txBody>
        </p:sp>
        <p:grpSp>
          <p:nvGrpSpPr>
            <p:cNvPr id="9" name="Group 21"/>
            <p:cNvGrpSpPr>
              <a:grpSpLocks/>
            </p:cNvGrpSpPr>
            <p:nvPr/>
          </p:nvGrpSpPr>
          <p:grpSpPr bwMode="auto">
            <a:xfrm>
              <a:off x="0" y="4038600"/>
              <a:ext cx="8153400" cy="838200"/>
              <a:chOff x="0" y="2544"/>
              <a:chExt cx="5136" cy="528"/>
            </a:xfrm>
          </p:grpSpPr>
          <p:sp>
            <p:nvSpPr>
              <p:cNvPr id="10" name="Oval 19"/>
              <p:cNvSpPr>
                <a:spLocks noChangeArrowheads="1"/>
              </p:cNvSpPr>
              <p:nvPr/>
            </p:nvSpPr>
            <p:spPr bwMode="auto">
              <a:xfrm>
                <a:off x="0" y="2640"/>
                <a:ext cx="3840" cy="432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Text Box 20"/>
              <p:cNvSpPr txBox="1">
                <a:spLocks noChangeArrowheads="1"/>
              </p:cNvSpPr>
              <p:nvPr/>
            </p:nvSpPr>
            <p:spPr bwMode="auto">
              <a:xfrm>
                <a:off x="3552" y="2544"/>
                <a:ext cx="158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Garamond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Garamond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Garamond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Garamond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Garamond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aramond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aramond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aramond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Garamond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800">
                    <a:solidFill>
                      <a:srgbClr val="FFFF00"/>
                    </a:solidFill>
                    <a:latin typeface="Arial" charset="0"/>
                  </a:rPr>
                  <a:t>Most significant</a:t>
                </a: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246215" y="1054164"/>
            <a:ext cx="8573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Greenhouse gases and their sources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836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518153" y="381000"/>
            <a:ext cx="48664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400" dirty="0" smtClean="0">
                <a:latin typeface="Arial" charset="0"/>
              </a:rPr>
              <a:t>CO</a:t>
            </a:r>
            <a:r>
              <a:rPr lang="en-US" sz="2400" baseline="-25000" dirty="0" smtClean="0">
                <a:latin typeface="Arial" charset="0"/>
              </a:rPr>
              <a:t>2</a:t>
            </a:r>
            <a:r>
              <a:rPr lang="en-US" sz="2400" dirty="0" smtClean="0">
                <a:latin typeface="Arial" charset="0"/>
              </a:rPr>
              <a:t> concentrations are increasing</a:t>
            </a:r>
            <a:endParaRPr lang="en-US" sz="2000" dirty="0">
              <a:latin typeface="Times New Roman" charset="0"/>
            </a:endParaRP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811000" y="5984545"/>
            <a:ext cx="6629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dirty="0">
                <a:latin typeface="Arial" charset="0"/>
              </a:rPr>
              <a:t>Explain the </a:t>
            </a:r>
            <a:r>
              <a:rPr lang="en-US" altLang="ja-JP" sz="1800" dirty="0" smtClean="0">
                <a:latin typeface="Arial" charset="0"/>
              </a:rPr>
              <a:t>annual cycle</a:t>
            </a:r>
            <a:endParaRPr lang="en-US" sz="1800" dirty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00" y="1128338"/>
            <a:ext cx="6770394" cy="463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43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 autoUpdateAnimBg="0"/>
      <p:bldP spid="39942" grpId="1"/>
      <p:bldP spid="399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824" y="254000"/>
            <a:ext cx="84567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Human addition to natural background greenhouse gases is very small.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98824" y="1208107"/>
            <a:ext cx="75004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However there is still a significant impact.  Why?</a:t>
            </a:r>
          </a:p>
          <a:p>
            <a:endParaRPr lang="en-US" sz="2400" dirty="0" smtClean="0"/>
          </a:p>
          <a:p>
            <a:r>
              <a:rPr lang="en-US" sz="2400" dirty="0" smtClean="0"/>
              <a:t>a. Contribution greatest with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and methane, which are the strongest greenhouse gases.</a:t>
            </a:r>
          </a:p>
          <a:p>
            <a:endParaRPr lang="en-US" sz="2400" dirty="0" smtClean="0"/>
          </a:p>
          <a:p>
            <a:r>
              <a:rPr lang="en-US" sz="2400" dirty="0" smtClean="0"/>
              <a:t>b. The natural  greenhouse gases bring the temperature of the earth from -23°C to </a:t>
            </a:r>
            <a:r>
              <a:rPr lang="en-US" sz="2400" dirty="0"/>
              <a:t>13°C</a:t>
            </a:r>
          </a:p>
        </p:txBody>
      </p:sp>
    </p:spTree>
    <p:extLst>
      <p:ext uri="{BB962C8B-B14F-4D97-AF65-F5344CB8AC3E}">
        <p14:creationId xmlns:p14="http://schemas.microsoft.com/office/powerpoint/2010/main" val="3375462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824" y="553888"/>
            <a:ext cx="88451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4. What is the impact of greenhouse warming on our climate?</a:t>
            </a:r>
          </a:p>
          <a:p>
            <a:r>
              <a:rPr lang="en-US" sz="2800" dirty="0" smtClean="0"/>
              <a:t>How accurately can we assess this?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33294" y="2531018"/>
            <a:ext cx="80532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charset="0"/>
              </a:rPr>
              <a:t>The earth – atmosphere system is very complicated</a:t>
            </a:r>
            <a:r>
              <a:rPr lang="en-US" sz="2400" dirty="0" smtClean="0">
                <a:latin typeface="Arial" charset="0"/>
              </a:rPr>
              <a:t>.</a:t>
            </a:r>
          </a:p>
          <a:p>
            <a:endParaRPr lang="en-US" sz="2400" dirty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We must consider numerous interactions amongst components in the system.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5602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428023" y="515058"/>
            <a:ext cx="4338873" cy="1333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1. Feedbacks</a:t>
            </a: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solidFill>
                  <a:srgbClr val="FFFFFF"/>
                </a:solidFill>
                <a:latin typeface="Arial" charset="0"/>
              </a:rPr>
              <a:t>Positive feedbacks –</a:t>
            </a:r>
          </a:p>
          <a:p>
            <a:pPr marL="952500" lvl="1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solidFill>
                  <a:srgbClr val="FFFFFF"/>
                </a:solidFill>
                <a:latin typeface="Arial" charset="0"/>
              </a:rPr>
              <a:t>Ice-albedo feedback mechanism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794550" y="1902540"/>
            <a:ext cx="8153400" cy="836613"/>
            <a:chOff x="624" y="3168"/>
            <a:chExt cx="5136" cy="527"/>
          </a:xfrm>
        </p:grpSpPr>
        <p:sp>
          <p:nvSpPr>
            <p:cNvPr id="27656" name="Rectangle 7"/>
            <p:cNvSpPr>
              <a:spLocks noChangeArrowheads="1"/>
            </p:cNvSpPr>
            <p:nvPr/>
          </p:nvSpPr>
          <p:spPr bwMode="auto">
            <a:xfrm>
              <a:off x="624" y="3168"/>
              <a:ext cx="5136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971550" lvl="1" indent="-514350">
                <a:spcBef>
                  <a:spcPts val="500"/>
                </a:spcBef>
                <a:spcAft>
                  <a:spcPts val="500"/>
                </a:spcAft>
                <a:buFontTx/>
                <a:buAutoNum type="romanLcPeriod"/>
              </a:pPr>
              <a:r>
                <a:rPr lang="en-US" sz="2000" dirty="0">
                  <a:latin typeface="Arial" charset="0"/>
                </a:rPr>
                <a:t>GH gases </a:t>
              </a:r>
              <a:r>
                <a:rPr lang="en-US" sz="2000" dirty="0">
                  <a:latin typeface="Arial" charset="0"/>
                  <a:sym typeface="Wingdings" charset="0"/>
                </a:rPr>
                <a:t></a:t>
              </a:r>
              <a:r>
                <a:rPr lang="en-US" sz="2000" dirty="0">
                  <a:latin typeface="Arial" charset="0"/>
                </a:rPr>
                <a:t> warming </a:t>
              </a:r>
              <a:r>
                <a:rPr lang="en-US" sz="2000" dirty="0">
                  <a:latin typeface="Arial" charset="0"/>
                  <a:sym typeface="Wingdings" charset="0"/>
                </a:rPr>
                <a:t></a:t>
              </a:r>
              <a:r>
                <a:rPr lang="en-US" sz="2000" dirty="0">
                  <a:latin typeface="Arial" charset="0"/>
                </a:rPr>
                <a:t> ice caps melt </a:t>
              </a:r>
              <a:r>
                <a:rPr lang="en-US" sz="2000" dirty="0">
                  <a:latin typeface="Arial" charset="0"/>
                  <a:sym typeface="Wingdings" charset="0"/>
                </a:rPr>
                <a:t></a:t>
              </a:r>
              <a:r>
                <a:rPr lang="en-US" sz="2000" dirty="0">
                  <a:latin typeface="Arial" charset="0"/>
                </a:rPr>
                <a:t> lower albedo</a:t>
              </a:r>
            </a:p>
            <a:p>
              <a:pPr marL="1428750" lvl="2" indent="-514350">
                <a:spcBef>
                  <a:spcPts val="500"/>
                </a:spcBef>
                <a:spcAft>
                  <a:spcPts val="500"/>
                </a:spcAft>
              </a:pPr>
              <a:r>
                <a:rPr lang="en-US" sz="2000" dirty="0">
                  <a:latin typeface="Arial" charset="0"/>
                </a:rPr>
                <a:t> </a:t>
              </a:r>
            </a:p>
          </p:txBody>
        </p:sp>
        <p:grpSp>
          <p:nvGrpSpPr>
            <p:cNvPr id="27657" name="Group 20"/>
            <p:cNvGrpSpPr>
              <a:grpSpLocks/>
            </p:cNvGrpSpPr>
            <p:nvPr/>
          </p:nvGrpSpPr>
          <p:grpSpPr bwMode="auto">
            <a:xfrm>
              <a:off x="2718" y="3456"/>
              <a:ext cx="2034" cy="192"/>
              <a:chOff x="2718" y="3456"/>
              <a:chExt cx="2034" cy="192"/>
            </a:xfrm>
          </p:grpSpPr>
          <p:sp>
            <p:nvSpPr>
              <p:cNvPr id="27658" name="Line 17"/>
              <p:cNvSpPr>
                <a:spLocks noChangeShapeType="1"/>
              </p:cNvSpPr>
              <p:nvPr/>
            </p:nvSpPr>
            <p:spPr bwMode="auto">
              <a:xfrm flipV="1">
                <a:off x="2736" y="3456"/>
                <a:ext cx="0" cy="19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59" name="Line 18"/>
              <p:cNvSpPr>
                <a:spLocks noChangeShapeType="1"/>
              </p:cNvSpPr>
              <p:nvPr/>
            </p:nvSpPr>
            <p:spPr bwMode="auto">
              <a:xfrm>
                <a:off x="4752" y="3504"/>
                <a:ext cx="0" cy="14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60" name="Line 19"/>
              <p:cNvSpPr>
                <a:spLocks noChangeShapeType="1"/>
              </p:cNvSpPr>
              <p:nvPr/>
            </p:nvSpPr>
            <p:spPr bwMode="auto">
              <a:xfrm flipH="1" flipV="1">
                <a:off x="2718" y="3619"/>
                <a:ext cx="2034" cy="29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3" name="Group 26"/>
          <p:cNvGrpSpPr>
            <a:grpSpLocks/>
          </p:cNvGrpSpPr>
          <p:nvPr/>
        </p:nvGrpSpPr>
        <p:grpSpPr bwMode="auto">
          <a:xfrm>
            <a:off x="1257932" y="2739153"/>
            <a:ext cx="7453482" cy="762000"/>
            <a:chOff x="624" y="3504"/>
            <a:chExt cx="5424" cy="480"/>
          </a:xfrm>
        </p:grpSpPr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624" y="3504"/>
              <a:ext cx="54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sz="2000" dirty="0">
                  <a:latin typeface="Arial" charset="0"/>
                </a:rPr>
                <a:t>ii. GH gases </a:t>
              </a:r>
              <a:r>
                <a:rPr lang="en-US" sz="2000" dirty="0">
                  <a:latin typeface="Arial" charset="0"/>
                  <a:sym typeface="Wingdings" charset="0"/>
                </a:rPr>
                <a:t></a:t>
              </a:r>
              <a:r>
                <a:rPr lang="en-US" sz="2000" dirty="0">
                  <a:latin typeface="Arial" charset="0"/>
                </a:rPr>
                <a:t> warming </a:t>
              </a:r>
              <a:r>
                <a:rPr lang="en-US" sz="2000" dirty="0">
                  <a:latin typeface="Arial" charset="0"/>
                  <a:sym typeface="Wingdings" charset="0"/>
                </a:rPr>
                <a:t></a:t>
              </a:r>
              <a:r>
                <a:rPr lang="en-US" sz="2000" dirty="0">
                  <a:latin typeface="Arial" charset="0"/>
                </a:rPr>
                <a:t> more evaporation </a:t>
              </a:r>
              <a:r>
                <a:rPr lang="en-US" sz="2000" dirty="0">
                  <a:latin typeface="Arial" charset="0"/>
                  <a:sym typeface="Wingdings" charset="0"/>
                </a:rPr>
                <a:t></a:t>
              </a:r>
              <a:r>
                <a:rPr lang="en-US" sz="2000" dirty="0">
                  <a:latin typeface="Arial" charset="0"/>
                </a:rPr>
                <a:t> more w. vapor </a:t>
              </a:r>
            </a:p>
          </p:txBody>
        </p:sp>
        <p:grpSp>
          <p:nvGrpSpPr>
            <p:cNvPr id="15" name="Group 21"/>
            <p:cNvGrpSpPr>
              <a:grpSpLocks/>
            </p:cNvGrpSpPr>
            <p:nvPr/>
          </p:nvGrpSpPr>
          <p:grpSpPr bwMode="auto">
            <a:xfrm>
              <a:off x="2112" y="3792"/>
              <a:ext cx="2352" cy="192"/>
              <a:chOff x="2112" y="3216"/>
              <a:chExt cx="1977" cy="192"/>
            </a:xfrm>
          </p:grpSpPr>
          <p:sp>
            <p:nvSpPr>
              <p:cNvPr id="16" name="Line 22"/>
              <p:cNvSpPr>
                <a:spLocks noChangeShapeType="1"/>
              </p:cNvSpPr>
              <p:nvPr/>
            </p:nvSpPr>
            <p:spPr bwMode="auto">
              <a:xfrm flipV="1">
                <a:off x="2112" y="3216"/>
                <a:ext cx="0" cy="19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23"/>
              <p:cNvSpPr>
                <a:spLocks noChangeShapeType="1"/>
              </p:cNvSpPr>
              <p:nvPr/>
            </p:nvSpPr>
            <p:spPr bwMode="auto">
              <a:xfrm>
                <a:off x="4080" y="3264"/>
                <a:ext cx="0" cy="14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24"/>
              <p:cNvSpPr>
                <a:spLocks noChangeShapeType="1"/>
              </p:cNvSpPr>
              <p:nvPr/>
            </p:nvSpPr>
            <p:spPr bwMode="auto">
              <a:xfrm flipH="1">
                <a:off x="2121" y="3390"/>
                <a:ext cx="196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428023" y="4033651"/>
            <a:ext cx="26257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solidFill>
                  <a:srgbClr val="FFFFFF"/>
                </a:solidFill>
                <a:latin typeface="Arial" charset="0"/>
              </a:rPr>
              <a:t>Negative feedbacks –</a:t>
            </a: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latin typeface="Arial" charset="0"/>
              </a:rPr>
              <a:t>Examples:</a:t>
            </a:r>
          </a:p>
        </p:txBody>
      </p:sp>
      <p:grpSp>
        <p:nvGrpSpPr>
          <p:cNvPr id="20" name="Group 21"/>
          <p:cNvGrpSpPr>
            <a:grpSpLocks/>
          </p:cNvGrpSpPr>
          <p:nvPr/>
        </p:nvGrpSpPr>
        <p:grpSpPr bwMode="auto">
          <a:xfrm>
            <a:off x="0" y="5024251"/>
            <a:ext cx="9372600" cy="1235075"/>
            <a:chOff x="0" y="864"/>
            <a:chExt cx="5904" cy="778"/>
          </a:xfrm>
        </p:grpSpPr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0" y="864"/>
              <a:ext cx="590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en-US" sz="2000" dirty="0" err="1">
                  <a:latin typeface="Arial" charset="0"/>
                </a:rPr>
                <a:t>i</a:t>
              </a:r>
              <a:r>
                <a:rPr lang="en-US" sz="2000" dirty="0">
                  <a:latin typeface="Arial" charset="0"/>
                </a:rPr>
                <a:t>. GH gases </a:t>
              </a:r>
              <a:r>
                <a:rPr lang="en-US" sz="2000" dirty="0">
                  <a:latin typeface="Arial" charset="0"/>
                  <a:sym typeface="Wingdings" charset="0"/>
                </a:rPr>
                <a:t></a:t>
              </a:r>
              <a:r>
                <a:rPr lang="en-US" sz="2000" dirty="0">
                  <a:latin typeface="Arial" charset="0"/>
                </a:rPr>
                <a:t> warming </a:t>
              </a:r>
              <a:r>
                <a:rPr lang="en-US" sz="2000" dirty="0">
                  <a:latin typeface="Arial" charset="0"/>
                  <a:sym typeface="Wingdings" charset="0"/>
                </a:rPr>
                <a:t></a:t>
              </a:r>
              <a:r>
                <a:rPr lang="en-US" sz="2000" dirty="0">
                  <a:latin typeface="Arial" charset="0"/>
                </a:rPr>
                <a:t> more evaporation </a:t>
              </a:r>
              <a:r>
                <a:rPr lang="en-US" sz="2000" dirty="0">
                  <a:latin typeface="Arial" charset="0"/>
                  <a:sym typeface="Wingdings" charset="0"/>
                </a:rPr>
                <a:t></a:t>
              </a:r>
              <a:r>
                <a:rPr lang="en-US" sz="2000" dirty="0">
                  <a:latin typeface="Arial" charset="0"/>
                </a:rPr>
                <a:t> more clouds </a:t>
              </a:r>
              <a:r>
                <a:rPr lang="en-US" sz="2000" dirty="0">
                  <a:latin typeface="Arial" charset="0"/>
                  <a:sym typeface="Wingdings" charset="0"/>
                </a:rPr>
                <a:t> higher albedo</a:t>
              </a:r>
              <a:r>
                <a:rPr lang="en-US" sz="2000" dirty="0">
                  <a:latin typeface="Arial" charset="0"/>
                </a:rPr>
                <a:t> </a:t>
              </a:r>
            </a:p>
          </p:txBody>
        </p:sp>
        <p:grpSp>
          <p:nvGrpSpPr>
            <p:cNvPr id="22" name="Group 16"/>
            <p:cNvGrpSpPr>
              <a:grpSpLocks/>
            </p:cNvGrpSpPr>
            <p:nvPr/>
          </p:nvGrpSpPr>
          <p:grpSpPr bwMode="auto">
            <a:xfrm>
              <a:off x="1488" y="1200"/>
              <a:ext cx="3456" cy="192"/>
              <a:chOff x="2112" y="3216"/>
              <a:chExt cx="1977" cy="192"/>
            </a:xfrm>
          </p:grpSpPr>
          <p:sp>
            <p:nvSpPr>
              <p:cNvPr id="24" name="Line 17"/>
              <p:cNvSpPr>
                <a:spLocks noChangeShapeType="1"/>
              </p:cNvSpPr>
              <p:nvPr/>
            </p:nvSpPr>
            <p:spPr bwMode="auto">
              <a:xfrm flipV="1">
                <a:off x="2112" y="3216"/>
                <a:ext cx="0" cy="19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18"/>
              <p:cNvSpPr>
                <a:spLocks noChangeShapeType="1"/>
              </p:cNvSpPr>
              <p:nvPr/>
            </p:nvSpPr>
            <p:spPr bwMode="auto">
              <a:xfrm>
                <a:off x="4080" y="3264"/>
                <a:ext cx="0" cy="14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19"/>
              <p:cNvSpPr>
                <a:spLocks noChangeShapeType="1"/>
              </p:cNvSpPr>
              <p:nvPr/>
            </p:nvSpPr>
            <p:spPr bwMode="auto">
              <a:xfrm flipH="1">
                <a:off x="2121" y="3390"/>
                <a:ext cx="1968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2640" y="1392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95300" indent="-495300">
                <a:spcBef>
                  <a:spcPts val="500"/>
                </a:spcBef>
                <a:spcAft>
                  <a:spcPts val="500"/>
                </a:spcAft>
              </a:pPr>
              <a:r>
                <a:rPr lang="en-US" sz="2000">
                  <a:latin typeface="Arial" charset="0"/>
                </a:rPr>
                <a:t>cooling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7021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9" grpId="0" autoUpdateAnimBg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779929"/>
            <a:ext cx="8839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400" dirty="0">
                <a:latin typeface="Arial" charset="0"/>
              </a:rPr>
              <a:t>2. </a:t>
            </a:r>
            <a:r>
              <a:rPr lang="en-US" sz="2400" dirty="0" smtClean="0">
                <a:latin typeface="Arial" charset="0"/>
              </a:rPr>
              <a:t>Clouds are smaller </a:t>
            </a:r>
            <a:r>
              <a:rPr lang="en-US" sz="2400" dirty="0">
                <a:latin typeface="Arial" charset="0"/>
              </a:rPr>
              <a:t>scale systems </a:t>
            </a:r>
            <a:r>
              <a:rPr lang="en-US" sz="2400" dirty="0" smtClean="0">
                <a:latin typeface="Arial" charset="0"/>
              </a:rPr>
              <a:t>that can have a strong influence on the larger atmospheric system</a:t>
            </a:r>
            <a:r>
              <a:rPr lang="en-US" sz="2000" dirty="0" smtClean="0">
                <a:latin typeface="Arial" charset="0"/>
              </a:rPr>
              <a:t>.</a:t>
            </a:r>
            <a:endParaRPr lang="en-US" sz="2000" dirty="0">
              <a:latin typeface="Arial" charset="0"/>
            </a:endParaRPr>
          </a:p>
        </p:txBody>
      </p:sp>
      <p:pic>
        <p:nvPicPr>
          <p:cNvPr id="32771" name="Picture 18" descr="Cumulonimbus_Clouds_areal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2743200"/>
            <a:ext cx="4724400" cy="3543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25" name="Rectangle 21"/>
          <p:cNvSpPr>
            <a:spLocks noChangeArrowheads="1"/>
          </p:cNvSpPr>
          <p:nvPr/>
        </p:nvSpPr>
        <p:spPr bwMode="auto">
          <a:xfrm>
            <a:off x="0" y="1831788"/>
            <a:ext cx="4572000" cy="4811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endParaRPr lang="en-US" sz="20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 smtClean="0">
                <a:latin typeface="Arial" charset="0"/>
              </a:rPr>
              <a:t>Clouds reflect away visible light but also absorb outgoing </a:t>
            </a:r>
            <a:r>
              <a:rPr lang="en-US" sz="2000" dirty="0" err="1" smtClean="0">
                <a:latin typeface="Arial" charset="0"/>
              </a:rPr>
              <a:t>longwave</a:t>
            </a:r>
            <a:r>
              <a:rPr lang="en-US" sz="2000" dirty="0" smtClean="0">
                <a:latin typeface="Arial" charset="0"/>
              </a:rPr>
              <a:t> radiation from the earth.</a:t>
            </a: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endParaRPr lang="en-US" sz="20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 smtClean="0">
                <a:latin typeface="Arial" charset="0"/>
              </a:rPr>
              <a:t>Convection </a:t>
            </a:r>
            <a:r>
              <a:rPr lang="en-US" sz="2000" dirty="0">
                <a:latin typeface="Arial" charset="0"/>
              </a:rPr>
              <a:t>as a scaling up process</a:t>
            </a: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endParaRPr lang="en-US" sz="20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latin typeface="Arial" charset="0"/>
              </a:rPr>
              <a:t>  </a:t>
            </a: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latin typeface="Arial" charset="0"/>
              </a:rPr>
              <a:t>  Cirrus vs. cumulus </a:t>
            </a:r>
            <a:r>
              <a:rPr lang="en-US" sz="2000" dirty="0" smtClean="0">
                <a:latin typeface="Arial" charset="0"/>
              </a:rPr>
              <a:t>clouds: Different </a:t>
            </a:r>
            <a:r>
              <a:rPr lang="en-US" sz="2000" dirty="0" err="1" smtClean="0">
                <a:latin typeface="Arial" charset="0"/>
              </a:rPr>
              <a:t>radiative</a:t>
            </a:r>
            <a:r>
              <a:rPr lang="en-US" sz="2000" dirty="0" smtClean="0">
                <a:latin typeface="Arial" charset="0"/>
              </a:rPr>
              <a:t> properties.</a:t>
            </a:r>
            <a:endParaRPr lang="en-US" sz="20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endParaRPr lang="en-US" sz="20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222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2844" y="713436"/>
            <a:ext cx="8271935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Talk Outline</a:t>
            </a:r>
          </a:p>
          <a:p>
            <a:endParaRPr lang="en-US" sz="2800" dirty="0"/>
          </a:p>
          <a:p>
            <a:pPr marL="342900" indent="-342900">
              <a:buAutoNum type="arabicPeriod"/>
            </a:pPr>
            <a:r>
              <a:rPr lang="en-US" sz="2800" dirty="0" smtClean="0"/>
              <a:t>Introduction: Recent weather and climate extremes</a:t>
            </a:r>
          </a:p>
          <a:p>
            <a:pPr marL="342900" indent="-342900">
              <a:buAutoNum type="arabicPeriod"/>
            </a:pPr>
            <a:endParaRPr lang="en-US" sz="2800" dirty="0"/>
          </a:p>
          <a:p>
            <a:pPr marL="342900" indent="-342900">
              <a:buAutoNum type="arabicPeriod"/>
            </a:pPr>
            <a:r>
              <a:rPr lang="en-US" sz="2800" dirty="0" smtClean="0"/>
              <a:t>Climate change vs. climate variability</a:t>
            </a:r>
          </a:p>
          <a:p>
            <a:pPr marL="0" lvl="1"/>
            <a:r>
              <a:rPr lang="en-US" sz="2400" dirty="0" smtClean="0"/>
              <a:t>	Challenges </a:t>
            </a:r>
            <a:r>
              <a:rPr lang="en-US" sz="2400" dirty="0"/>
              <a:t>in </a:t>
            </a:r>
            <a:r>
              <a:rPr lang="en-US" sz="2400" dirty="0" smtClean="0"/>
              <a:t>the measurement of the earth’s temperature</a:t>
            </a:r>
            <a:endParaRPr lang="en-US" sz="2800" dirty="0" smtClean="0"/>
          </a:p>
          <a:p>
            <a:pPr marL="342900" indent="-342900">
              <a:buAutoNum type="arabicPeriod"/>
            </a:pPr>
            <a:endParaRPr lang="en-US" sz="2800" dirty="0" smtClean="0"/>
          </a:p>
          <a:p>
            <a:r>
              <a:rPr lang="en-US" sz="2800" dirty="0" smtClean="0"/>
              <a:t>3. What </a:t>
            </a:r>
            <a:r>
              <a:rPr lang="en-US" sz="2800" dirty="0"/>
              <a:t>is the greenhouse </a:t>
            </a:r>
            <a:r>
              <a:rPr lang="en-US" sz="2800" dirty="0" smtClean="0"/>
              <a:t>effect?</a:t>
            </a:r>
          </a:p>
          <a:p>
            <a:endParaRPr lang="en-US" sz="2800" dirty="0"/>
          </a:p>
          <a:p>
            <a:r>
              <a:rPr lang="en-US" sz="2800" dirty="0" smtClean="0"/>
              <a:t>4. What </a:t>
            </a:r>
            <a:r>
              <a:rPr lang="en-US" sz="2800" dirty="0"/>
              <a:t>is the impact of </a:t>
            </a:r>
            <a:r>
              <a:rPr lang="en-US" sz="2800" dirty="0" smtClean="0"/>
              <a:t>greenhouse warming on </a:t>
            </a:r>
            <a:r>
              <a:rPr lang="en-US" sz="2800" dirty="0"/>
              <a:t>our climate?</a:t>
            </a:r>
          </a:p>
          <a:p>
            <a:pPr lvl="1"/>
            <a:r>
              <a:rPr lang="en-US" sz="2800" dirty="0"/>
              <a:t>How accurately can we assess this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5180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ChangeArrowheads="1"/>
          </p:cNvSpPr>
          <p:nvPr/>
        </p:nvSpPr>
        <p:spPr bwMode="auto">
          <a:xfrm>
            <a:off x="3886200" y="1905000"/>
            <a:ext cx="4876800" cy="4572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228600"/>
            <a:ext cx="8839200" cy="30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400" dirty="0">
                <a:latin typeface="Arial" charset="0"/>
              </a:rPr>
              <a:t>How do we </a:t>
            </a:r>
            <a:r>
              <a:rPr lang="en-US" sz="2400" dirty="0" smtClean="0">
                <a:latin typeface="Arial" charset="0"/>
              </a:rPr>
              <a:t>understand and account for </a:t>
            </a:r>
            <a:r>
              <a:rPr lang="en-US" sz="2400" dirty="0">
                <a:latin typeface="Arial" charset="0"/>
              </a:rPr>
              <a:t>these </a:t>
            </a:r>
            <a:r>
              <a:rPr lang="en-US" sz="2400" dirty="0" smtClean="0">
                <a:latin typeface="Arial" charset="0"/>
              </a:rPr>
              <a:t>complexities in global warming scenarios?</a:t>
            </a:r>
            <a:endParaRPr lang="en-US" sz="24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endParaRPr lang="en-US" sz="20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latin typeface="Arial" charset="0"/>
              </a:rPr>
              <a:t>Global </a:t>
            </a:r>
            <a:r>
              <a:rPr lang="en-US" sz="2000" dirty="0" smtClean="0">
                <a:latin typeface="Arial" charset="0"/>
              </a:rPr>
              <a:t>circulation </a:t>
            </a:r>
            <a:r>
              <a:rPr lang="en-US" sz="2000" dirty="0">
                <a:latin typeface="Arial" charset="0"/>
              </a:rPr>
              <a:t>models (GCM)</a:t>
            </a: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endParaRPr lang="en-US" sz="20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endParaRPr lang="en-US" sz="20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latin typeface="Arial" charset="0"/>
              </a:rPr>
              <a:t>How does a GCM work?</a:t>
            </a:r>
          </a:p>
        </p:txBody>
      </p:sp>
      <p:pic>
        <p:nvPicPr>
          <p:cNvPr id="34820" name="Picture 5" descr="modele_graph2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8600" y="1905000"/>
            <a:ext cx="4838700" cy="4429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337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304800" y="228600"/>
            <a:ext cx="8839200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400" dirty="0">
                <a:latin typeface="Arial" charset="0"/>
              </a:rPr>
              <a:t>Shortcomings of models</a:t>
            </a: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endParaRPr lang="en-US" sz="2000" dirty="0">
              <a:latin typeface="Arial" charset="0"/>
            </a:endParaRPr>
          </a:p>
          <a:p>
            <a:pPr marL="495300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>
                <a:latin typeface="Arial" charset="0"/>
              </a:rPr>
              <a:t>1. Incomplete understanding of the earth-atmosphere </a:t>
            </a:r>
            <a:r>
              <a:rPr lang="en-US" sz="2000" dirty="0" smtClean="0">
                <a:latin typeface="Arial" charset="0"/>
              </a:rPr>
              <a:t>system</a:t>
            </a:r>
          </a:p>
          <a:p>
            <a:pPr marL="952500" lvl="1" indent="-495300">
              <a:spcBef>
                <a:spcPts val="500"/>
              </a:spcBef>
              <a:spcAft>
                <a:spcPts val="500"/>
              </a:spcAft>
            </a:pPr>
            <a:r>
              <a:rPr lang="en-US" sz="2000" dirty="0" smtClean="0">
                <a:latin typeface="Arial" charset="0"/>
              </a:rPr>
              <a:t>Example: GCMs cannot replicate El Nino events or the North Atlantic Oscillation.</a:t>
            </a:r>
            <a:endParaRPr lang="en-US" sz="2000" dirty="0">
              <a:latin typeface="Arial" charset="0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04800" y="2057400"/>
            <a:ext cx="8839200" cy="4800600"/>
            <a:chOff x="192" y="1296"/>
            <a:chExt cx="5568" cy="3024"/>
          </a:xfrm>
        </p:grpSpPr>
        <p:sp>
          <p:nvSpPr>
            <p:cNvPr id="36868" name="Rectangle 7"/>
            <p:cNvSpPr>
              <a:spLocks noChangeArrowheads="1"/>
            </p:cNvSpPr>
            <p:nvPr/>
          </p:nvSpPr>
          <p:spPr bwMode="auto">
            <a:xfrm>
              <a:off x="192" y="1296"/>
              <a:ext cx="4848" cy="1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495300" indent="-495300">
                <a:spcBef>
                  <a:spcPts val="500"/>
                </a:spcBef>
                <a:spcAft>
                  <a:spcPts val="500"/>
                </a:spcAft>
              </a:pPr>
              <a:endParaRPr lang="en-US" sz="2000" dirty="0">
                <a:latin typeface="Arial" charset="0"/>
              </a:endParaRPr>
            </a:p>
            <a:p>
              <a:pPr marL="495300" indent="-495300">
                <a:spcBef>
                  <a:spcPts val="500"/>
                </a:spcBef>
                <a:spcAft>
                  <a:spcPts val="500"/>
                </a:spcAft>
              </a:pPr>
              <a:r>
                <a:rPr lang="en-US" sz="2000" dirty="0">
                  <a:latin typeface="Arial" charset="0"/>
                </a:rPr>
                <a:t>2. Computer memory and processing speeds are getting much faster but are still </a:t>
              </a:r>
              <a:r>
                <a:rPr lang="en-US" sz="2000" dirty="0" smtClean="0">
                  <a:latin typeface="Arial" charset="0"/>
                </a:rPr>
                <a:t>limited.</a:t>
              </a:r>
              <a:endParaRPr lang="en-US" sz="2000" dirty="0">
                <a:latin typeface="Arial" charset="0"/>
              </a:endParaRPr>
            </a:p>
            <a:p>
              <a:pPr marL="495300" indent="-495300">
                <a:spcBef>
                  <a:spcPts val="500"/>
                </a:spcBef>
                <a:spcAft>
                  <a:spcPts val="500"/>
                </a:spcAft>
              </a:pPr>
              <a:endParaRPr lang="en-US" sz="2000" dirty="0">
                <a:latin typeface="Arial" charset="0"/>
              </a:endParaRPr>
            </a:p>
            <a:p>
              <a:pPr marL="495300" indent="-495300">
                <a:spcBef>
                  <a:spcPts val="500"/>
                </a:spcBef>
                <a:spcAft>
                  <a:spcPts val="500"/>
                </a:spcAft>
              </a:pPr>
              <a:r>
                <a:rPr lang="en-US" sz="2000" dirty="0">
                  <a:latin typeface="Arial" charset="0"/>
                </a:rPr>
                <a:t> </a:t>
              </a:r>
            </a:p>
          </p:txBody>
        </p:sp>
        <p:pic>
          <p:nvPicPr>
            <p:cNvPr id="36869" name="Picture 8" descr="mainframe comput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016"/>
              <a:ext cx="3672" cy="1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0" name="Picture 9" descr="lapto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6" y="3072"/>
              <a:ext cx="288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1" name="Line 10"/>
            <p:cNvSpPr>
              <a:spLocks noChangeShapeType="1"/>
            </p:cNvSpPr>
            <p:nvPr/>
          </p:nvSpPr>
          <p:spPr bwMode="auto">
            <a:xfrm>
              <a:off x="4128" y="3216"/>
              <a:ext cx="52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2" name="Text Box 11"/>
            <p:cNvSpPr txBox="1">
              <a:spLocks noChangeArrowheads="1"/>
            </p:cNvSpPr>
            <p:nvPr/>
          </p:nvSpPr>
          <p:spPr bwMode="auto">
            <a:xfrm>
              <a:off x="384" y="4089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/>
                <a:t>Mainframe 1967</a:t>
              </a:r>
            </a:p>
          </p:txBody>
        </p:sp>
        <p:sp>
          <p:nvSpPr>
            <p:cNvPr id="36873" name="Text Box 12"/>
            <p:cNvSpPr txBox="1">
              <a:spLocks noChangeArrowheads="1"/>
            </p:cNvSpPr>
            <p:nvPr/>
          </p:nvSpPr>
          <p:spPr bwMode="auto">
            <a:xfrm>
              <a:off x="4416" y="3408"/>
              <a:ext cx="134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aramond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/>
                <a:t>Laptop 2007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7743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6"/>
          <p:cNvSpPr txBox="1">
            <a:spLocks noChangeArrowheads="1"/>
          </p:cNvSpPr>
          <p:nvPr/>
        </p:nvSpPr>
        <p:spPr bwMode="auto">
          <a:xfrm>
            <a:off x="381000" y="457200"/>
            <a:ext cx="7696200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>
                <a:latin typeface="Arial" charset="0"/>
              </a:rPr>
              <a:t>How are these shortcomings dealt with?</a:t>
            </a:r>
          </a:p>
          <a:p>
            <a:pPr>
              <a:spcBef>
                <a:spcPct val="50000"/>
              </a:spcBef>
            </a:pPr>
            <a:endParaRPr lang="en-US" sz="2000" dirty="0">
              <a:latin typeface="Arial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US" sz="2000" dirty="0">
                <a:latin typeface="Arial" charset="0"/>
              </a:rPr>
              <a:t>Parameterize smaller scale processes (e.g. convection)</a:t>
            </a:r>
          </a:p>
          <a:p>
            <a:pPr>
              <a:spcBef>
                <a:spcPct val="50000"/>
              </a:spcBef>
              <a:buFontTx/>
              <a:buAutoNum type="alphaLcPeriod"/>
            </a:pPr>
            <a:endParaRPr lang="en-US" sz="2000" dirty="0">
              <a:latin typeface="Arial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endParaRPr lang="en-US" sz="2000" dirty="0">
              <a:latin typeface="Arial" charset="0"/>
            </a:endParaRP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US" sz="2000" dirty="0">
                <a:latin typeface="Arial" charset="0"/>
              </a:rPr>
              <a:t>Coupled models approach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609600" y="4953000"/>
            <a:ext cx="76962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" charset="0"/>
              </a:rPr>
              <a:t>What about chaos in the system?</a:t>
            </a:r>
          </a:p>
          <a:p>
            <a:pPr>
              <a:spcBef>
                <a:spcPct val="50000"/>
              </a:spcBef>
            </a:pPr>
            <a:endParaRPr lang="en-US" sz="200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1800">
                <a:latin typeface="Arial" charset="0"/>
              </a:rPr>
              <a:t>Can it be effectively modeled?</a:t>
            </a:r>
          </a:p>
        </p:txBody>
      </p:sp>
    </p:spTree>
    <p:extLst>
      <p:ext uri="{BB962C8B-B14F-4D97-AF65-F5344CB8AC3E}">
        <p14:creationId xmlns:p14="http://schemas.microsoft.com/office/powerpoint/2010/main" val="120468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There is much confidence in the fact that earth is warming up and will continue to do so, especially in the polar regions.  However much uncertainty in the details.</a:t>
            </a:r>
          </a:p>
          <a:p>
            <a:endParaRPr lang="en-US" sz="2800" dirty="0" smtClean="0"/>
          </a:p>
          <a:p>
            <a:r>
              <a:rPr lang="en-US" sz="2800" dirty="0" smtClean="0"/>
              <a:t>There is some confidence in their being more flooding and more droughts, but again much uncertainty in how much and where.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545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152400" y="266192"/>
            <a:ext cx="8686800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 altLang="ja-JP" sz="2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How should we handle this uncertainty?</a:t>
            </a:r>
            <a:endParaRPr lang="en-US" sz="280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endParaRPr lang="en-US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Example: Sea level rise </a:t>
            </a:r>
            <a:r>
              <a:rPr lang="en-US" dirty="0" smtClean="0">
                <a:solidFill>
                  <a:srgbClr val="FFFFFF"/>
                </a:solidFill>
                <a:latin typeface="Arial" charset="0"/>
                <a:cs typeface="Arial" charset="0"/>
                <a:sym typeface="Wingdings"/>
              </a:rPr>
              <a:t></a:t>
            </a:r>
            <a:r>
              <a:rPr lang="en-US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coastal flooding. </a:t>
            </a:r>
          </a:p>
          <a:p>
            <a:r>
              <a:rPr lang="en-US" sz="20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Largely from thermal expansion of water. Amount of ice cap melting is big unknown (e.g. Antarctica)</a:t>
            </a:r>
            <a:endParaRPr lang="en-US" sz="20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6137" t="5202" r="21503" b="28277"/>
          <a:stretch/>
        </p:blipFill>
        <p:spPr>
          <a:xfrm>
            <a:off x="2963768" y="2143629"/>
            <a:ext cx="6108192" cy="46060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08718" y="2974605"/>
            <a:ext cx="409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3’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0860" y="5651693"/>
            <a:ext cx="409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4’’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26399" y="4550384"/>
            <a:ext cx="563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1.3’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3294" y="2420471"/>
            <a:ext cx="20021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Which scenario is most likely?</a:t>
            </a:r>
          </a:p>
          <a:p>
            <a:endParaRPr lang="en-US" sz="2000" dirty="0"/>
          </a:p>
          <a:p>
            <a:r>
              <a:rPr lang="en-US" sz="2000" dirty="0" smtClean="0"/>
              <a:t>Would you select the scenario in the middle of the envelope?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97287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860" y="440375"/>
            <a:ext cx="63332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Recent weather and climate extremes</a:t>
            </a:r>
          </a:p>
          <a:p>
            <a:pPr marL="457200" indent="-457200">
              <a:buAutoNum type="arabicPeriod"/>
            </a:pPr>
            <a:endParaRPr lang="en-US" sz="2400" dirty="0"/>
          </a:p>
          <a:p>
            <a:pPr marL="457200" indent="-457200">
              <a:buAutoNum type="arabicPeriod"/>
            </a:pPr>
            <a:endParaRPr lang="en-US" sz="2400" dirty="0" smtClean="0"/>
          </a:p>
          <a:p>
            <a:pPr marL="457200" indent="-457200">
              <a:buAutoNum type="arabicPeriod"/>
            </a:pP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6215" y="1231601"/>
            <a:ext cx="9047785" cy="92333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Dec 1 2009 – Jan 15 -2010:  		Daily min temp ≤  32	40/46 days (Normal 22 days)</a:t>
            </a:r>
          </a:p>
          <a:p>
            <a:endParaRPr lang="en-US" dirty="0"/>
          </a:p>
          <a:p>
            <a:r>
              <a:rPr lang="en-US" dirty="0" smtClean="0"/>
              <a:t>Apr 1 2010 – Oct 31 2010:		Daily max temp ≥ 90	91/214 days (Normal 46 days)	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6860" y="5584918"/>
            <a:ext cx="796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From </a:t>
            </a:r>
            <a:r>
              <a:rPr lang="pl-PL" dirty="0" err="1" smtClean="0"/>
              <a:t>Climate</a:t>
            </a:r>
            <a:r>
              <a:rPr lang="pl-PL" dirty="0" smtClean="0"/>
              <a:t> </a:t>
            </a:r>
            <a:r>
              <a:rPr lang="pl-PL" dirty="0" err="1" smtClean="0"/>
              <a:t>Perspectives</a:t>
            </a:r>
            <a:r>
              <a:rPr lang="pl-PL" dirty="0" smtClean="0"/>
              <a:t>: http</a:t>
            </a:r>
            <a:r>
              <a:rPr lang="pl-PL" dirty="0"/>
              <a:t>://</a:t>
            </a:r>
            <a:r>
              <a:rPr lang="pl-PL" dirty="0" err="1"/>
              <a:t>www.sercc.com</a:t>
            </a:r>
            <a:r>
              <a:rPr lang="pl-PL" dirty="0"/>
              <a:t>/</a:t>
            </a:r>
            <a:r>
              <a:rPr lang="pl-PL" dirty="0" err="1"/>
              <a:t>perspectives</a:t>
            </a:r>
            <a:r>
              <a:rPr lang="pl-PL" dirty="0"/>
              <a:t>/</a:t>
            </a:r>
            <a:endParaRPr lang="en-US" dirty="0"/>
          </a:p>
        </p:txBody>
      </p:sp>
      <p:pic>
        <p:nvPicPr>
          <p:cNvPr id="6" name="Picture 5" descr="Screen shot 2011-01-18 at 7.09.57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5" t="29492" r="65380" b="55279"/>
          <a:stretch/>
        </p:blipFill>
        <p:spPr>
          <a:xfrm>
            <a:off x="306860" y="2443474"/>
            <a:ext cx="5279412" cy="23797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6860" y="4959235"/>
            <a:ext cx="8609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Ranking of the coldness of the mean temperature:  Dec 1 2009 – Jan 15,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69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606" t="9308" r="9287" b="2038"/>
          <a:stretch/>
        </p:blipFill>
        <p:spPr>
          <a:xfrm>
            <a:off x="4782319" y="1269358"/>
            <a:ext cx="4223767" cy="35727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121" y="423314"/>
            <a:ext cx="8864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did these cold temperatures compare with the rest of the world?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411479" y="5382661"/>
            <a:ext cx="60030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This information and much more is available for any month at:</a:t>
            </a:r>
          </a:p>
          <a:p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www.ncdc.noaa.gov</a:t>
            </a:r>
            <a:r>
              <a:rPr lang="en-US" dirty="0"/>
              <a:t>/</a:t>
            </a:r>
            <a:r>
              <a:rPr lang="en-US" dirty="0" err="1"/>
              <a:t>sotc</a:t>
            </a:r>
            <a:r>
              <a:rPr lang="en-US" dirty="0"/>
              <a:t>/global</a:t>
            </a:r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477" t="8065" r="8791" b="4025"/>
          <a:stretch/>
        </p:blipFill>
        <p:spPr>
          <a:xfrm>
            <a:off x="290533" y="1239671"/>
            <a:ext cx="4326291" cy="360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77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052" y="194369"/>
            <a:ext cx="868234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Why was it so cold?</a:t>
            </a:r>
          </a:p>
          <a:p>
            <a:endParaRPr lang="en-US" sz="2400" dirty="0"/>
          </a:p>
          <a:p>
            <a:r>
              <a:rPr lang="en-US" sz="2800" dirty="0" smtClean="0"/>
              <a:t>The North Atlantic Oscillation was in a highly negative mode.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228" y="1632702"/>
            <a:ext cx="4692183" cy="498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89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1121" y="423314"/>
            <a:ext cx="8864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did the warmth in </a:t>
            </a:r>
            <a:r>
              <a:rPr lang="en-US" sz="2400" dirty="0" smtClean="0"/>
              <a:t>summers of 2010 &amp; 2011 </a:t>
            </a:r>
            <a:r>
              <a:rPr lang="en-US" sz="2400" dirty="0" smtClean="0"/>
              <a:t>compare with the rest of the world?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529" y="1995393"/>
            <a:ext cx="4452471" cy="36578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95393"/>
            <a:ext cx="4452472" cy="365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190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121" y="423314"/>
            <a:ext cx="8864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about recent temperature patterns?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3802"/>
            <a:ext cx="4426323" cy="36363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676" y="1183802"/>
            <a:ext cx="4426324" cy="363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748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1"/>
          <p:cNvGrpSpPr>
            <a:grpSpLocks/>
          </p:cNvGrpSpPr>
          <p:nvPr/>
        </p:nvGrpSpPr>
        <p:grpSpPr bwMode="auto">
          <a:xfrm>
            <a:off x="631164" y="1513820"/>
            <a:ext cx="7877175" cy="3733800"/>
            <a:chOff x="457200" y="381000"/>
            <a:chExt cx="7877215" cy="3733800"/>
          </a:xfrm>
        </p:grpSpPr>
        <p:pic>
          <p:nvPicPr>
            <p:cNvPr id="4099" name="Picture 1" descr="3096900687_3356be7d66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81000"/>
              <a:ext cx="7877215" cy="373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Straight Arrow Connector 3"/>
            <p:cNvCxnSpPr/>
            <p:nvPr/>
          </p:nvCxnSpPr>
          <p:spPr>
            <a:xfrm>
              <a:off x="7391435" y="609600"/>
              <a:ext cx="304802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16200000" flipH="1">
              <a:off x="7086635" y="914400"/>
              <a:ext cx="6858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>
              <a:off x="6819935" y="952499"/>
              <a:ext cx="914400" cy="2286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03" name="TextBox 10"/>
            <p:cNvSpPr txBox="1">
              <a:spLocks noChangeArrowheads="1"/>
            </p:cNvSpPr>
            <p:nvPr/>
          </p:nvSpPr>
          <p:spPr bwMode="auto">
            <a:xfrm>
              <a:off x="4167228" y="533400"/>
              <a:ext cx="3417037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600" i="1" dirty="0" smtClean="0">
                  <a:solidFill>
                    <a:schemeClr val="bg2">
                      <a:lumMod val="60000"/>
                      <a:lumOff val="40000"/>
                    </a:schemeClr>
                  </a:solidFill>
                  <a:latin typeface="Calibri" charset="0"/>
                </a:rPr>
                <a:t>Peaks: El Nino years </a:t>
              </a:r>
            </a:p>
            <a:p>
              <a:pPr eaLnBrk="1" hangingPunct="1"/>
              <a:r>
                <a:rPr lang="en-US" sz="1600" i="1" dirty="0" smtClean="0">
                  <a:solidFill>
                    <a:schemeClr val="bg2">
                      <a:lumMod val="60000"/>
                      <a:lumOff val="40000"/>
                    </a:schemeClr>
                  </a:solidFill>
                  <a:latin typeface="Calibri" charset="0"/>
                </a:rPr>
                <a:t>Subsequent troughs: La Nina years</a:t>
              </a:r>
              <a:endParaRPr lang="en-US" sz="1600" i="1" dirty="0">
                <a:solidFill>
                  <a:schemeClr val="bg2">
                    <a:lumMod val="60000"/>
                    <a:lumOff val="40000"/>
                  </a:schemeClr>
                </a:solidFill>
                <a:latin typeface="Calibri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31164" y="1126314"/>
            <a:ext cx="8072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Global temperature departures from normal</a:t>
            </a:r>
            <a:endParaRPr lang="en-US" sz="2000" dirty="0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35930" y="319250"/>
            <a:ext cx="6172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 smtClean="0"/>
              <a:t>2. Climate </a:t>
            </a:r>
            <a:r>
              <a:rPr lang="en-US" sz="2400" dirty="0"/>
              <a:t>change </a:t>
            </a:r>
            <a:r>
              <a:rPr lang="en-US" sz="2400" dirty="0" smtClean="0"/>
              <a:t>vs. climate variability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980507" y="2428220"/>
            <a:ext cx="5429705" cy="1847907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55623" y="2552718"/>
            <a:ext cx="1736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Climate change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2144" y="5463064"/>
            <a:ext cx="7916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Climate variability: Short-term variations in the climate.  </a:t>
            </a:r>
          </a:p>
          <a:p>
            <a:r>
              <a:rPr lang="en-US" sz="2000" dirty="0" smtClean="0"/>
              <a:t>There are inter-annual and inter-decadal components.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309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slide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32"/>
          <a:stretch>
            <a:fillRect/>
          </a:stretch>
        </p:blipFill>
        <p:spPr bwMode="auto">
          <a:xfrm>
            <a:off x="457200" y="990600"/>
            <a:ext cx="7239000" cy="448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457200" y="289689"/>
            <a:ext cx="8610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 smtClean="0">
                <a:latin typeface="Calibri" charset="0"/>
              </a:rPr>
              <a:t>There is much natural </a:t>
            </a:r>
            <a:r>
              <a:rPr lang="en-US" sz="2000" dirty="0">
                <a:latin typeface="Calibri" charset="0"/>
              </a:rPr>
              <a:t>temperature </a:t>
            </a:r>
            <a:r>
              <a:rPr lang="en-US" sz="2000" dirty="0" smtClean="0">
                <a:latin typeface="Calibri" charset="0"/>
              </a:rPr>
              <a:t>variability and change in our atmosphere</a:t>
            </a:r>
            <a:endParaRPr lang="en-US" sz="2000" dirty="0">
              <a:latin typeface="Calibri" charset="0"/>
            </a:endParaRP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533400" y="5638800"/>
            <a:ext cx="7162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latin typeface="Calibri" charset="0"/>
              </a:rPr>
              <a:t>Some climatologists argue that we’re still coming </a:t>
            </a:r>
            <a:r>
              <a:rPr lang="en-US" dirty="0">
                <a:latin typeface="Calibri" charset="0"/>
              </a:rPr>
              <a:t>out of the Little Ice Age</a:t>
            </a:r>
          </a:p>
        </p:txBody>
      </p:sp>
    </p:spTree>
    <p:extLst>
      <p:ext uri="{BB962C8B-B14F-4D97-AF65-F5344CB8AC3E}">
        <p14:creationId xmlns:p14="http://schemas.microsoft.com/office/powerpoint/2010/main" val="2749294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14751</TotalTime>
  <Words>849</Words>
  <Application>Microsoft Macintosh PowerPoint</Application>
  <PresentationFormat>On-screen Show (4:3)</PresentationFormat>
  <Paragraphs>146</Paragraphs>
  <Slides>24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Black</vt:lpstr>
      <vt:lpstr>Climate Variability and Extremes:  Is Global Warming Responsible?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</vt:vector>
  </TitlesOfParts>
  <Company>UNC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Perspectives (CLIMPER): A New Tool for Assessing the State of the Climate Across the Southeast U.S.</dc:title>
  <dc:creator>Charles Konrad</dc:creator>
  <cp:lastModifiedBy>Charles Konrad</cp:lastModifiedBy>
  <cp:revision>74</cp:revision>
  <dcterms:created xsi:type="dcterms:W3CDTF">2011-01-18T13:48:13Z</dcterms:created>
  <dcterms:modified xsi:type="dcterms:W3CDTF">2012-06-18T14:00:11Z</dcterms:modified>
</cp:coreProperties>
</file>